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8288000" cy="10287000"/>
  <p:notesSz cx="6858000" cy="9144000"/>
  <p:embeddedFontLst>
    <p:embeddedFont>
      <p:font typeface="Calmius Sans High" panose="020B0604020202020204" charset="0"/>
      <p:regular r:id="rId10"/>
    </p:embeddedFont>
    <p:embeddedFont>
      <p:font typeface="Helios Extended Bold" panose="020B0604020202020204" charset="0"/>
      <p:regular r:id="rId11"/>
    </p:embeddedFont>
    <p:embeddedFont>
      <p:font typeface="Public Sans" panose="020B0604020202020204" charset="0"/>
      <p:regular r:id="rId12"/>
    </p:embeddedFont>
    <p:embeddedFont>
      <p:font typeface="Public Sans Bold" panose="020B0604020202020204" charset="0"/>
      <p:regular r:id="rId13"/>
    </p:embeddedFont>
    <p:embeddedFont>
      <p:font typeface="Telegraf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2100" y="11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0CAD0-28F0-4AB1-A6A6-D14E514F519F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BBB9B-671B-4785-9617-AA006352F7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1377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Insight: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, </a:t>
            </a:r>
            <a:r>
              <a:rPr lang="de-DE" dirty="0" err="1"/>
              <a:t>these</a:t>
            </a:r>
            <a:r>
              <a:rPr lang="de-DE" dirty="0"/>
              <a:t> Real </a:t>
            </a:r>
            <a:r>
              <a:rPr lang="de-DE" dirty="0" err="1"/>
              <a:t>Estates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Sold in </a:t>
            </a:r>
            <a:r>
              <a:rPr lang="de-DE" dirty="0" err="1"/>
              <a:t>lively</a:t>
            </a:r>
            <a:r>
              <a:rPr lang="de-DE" dirty="0"/>
              <a:t> </a:t>
            </a:r>
            <a:r>
              <a:rPr lang="de-DE" dirty="0" err="1"/>
              <a:t>Neighborhoods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Recommendation</a:t>
            </a:r>
            <a:r>
              <a:rPr lang="de-DE" dirty="0"/>
              <a:t>: Chose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neighborhoods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BBB9B-671B-4785-9617-AA006352F78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015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Insight: Middle </a:t>
            </a:r>
            <a:r>
              <a:rPr lang="de-DE" dirty="0" err="1"/>
              <a:t>Pricerange</a:t>
            </a:r>
            <a:r>
              <a:rPr lang="de-DE" dirty="0"/>
              <a:t>,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Median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450.000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 </a:t>
            </a:r>
            <a:r>
              <a:rPr lang="de-DE" dirty="0" err="1"/>
              <a:t>sells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en-US" sz="1200" dirty="0">
                <a:solidFill>
                  <a:srgbClr val="000000"/>
                </a:solidFill>
                <a:latin typeface="Public Sans"/>
              </a:rPr>
              <a:t>$425.000 - $475.000</a:t>
            </a:r>
          </a:p>
          <a:p>
            <a:endParaRPr lang="en-US" sz="1200" dirty="0">
              <a:solidFill>
                <a:srgbClr val="000000"/>
              </a:solidFill>
              <a:latin typeface="Public Sans"/>
            </a:endParaRPr>
          </a:p>
          <a:p>
            <a:r>
              <a:rPr lang="en-US" sz="1200" dirty="0">
                <a:solidFill>
                  <a:srgbClr val="000000"/>
                </a:solidFill>
                <a:latin typeface="Public Sans"/>
              </a:rPr>
              <a:t>Recommendation: You should buy a House that costs between $425.000 and $475.000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BBB9B-671B-4785-9617-AA006352F78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658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Insight: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2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Data,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Months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December</a:t>
            </a:r>
            <a:r>
              <a:rPr lang="de-DE" dirty="0"/>
              <a:t> and </a:t>
            </a:r>
            <a:r>
              <a:rPr lang="de-DE" dirty="0" err="1"/>
              <a:t>Febuary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Recommendation</a:t>
            </a:r>
            <a:r>
              <a:rPr lang="de-DE" dirty="0"/>
              <a:t>: Buy in </a:t>
            </a:r>
            <a:r>
              <a:rPr lang="de-DE" dirty="0" err="1"/>
              <a:t>Dec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Feb, but </a:t>
            </a:r>
            <a:r>
              <a:rPr lang="de-DE" dirty="0" err="1"/>
              <a:t>be</a:t>
            </a:r>
            <a:r>
              <a:rPr lang="de-DE" dirty="0"/>
              <a:t> smart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won‘t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houses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BBB9B-671B-4785-9617-AA006352F78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517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ml/all_entries_map.html" TargetMode="Externa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in_lively_neighborhood.html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hyperlink" Target="html/filtered_for_lively_neighborhoods_map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ml/filtered_houses_map_google_highlight_month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in_lively_neighborhood.htm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7.sv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4.jp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7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287000" cy="102870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EC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872893" y="8018413"/>
            <a:ext cx="5433770" cy="2479775"/>
          </a:xfrm>
          <a:custGeom>
            <a:avLst/>
            <a:gdLst/>
            <a:ahLst/>
            <a:cxnLst/>
            <a:rect l="l" t="t" r="r" b="b"/>
            <a:pathLst>
              <a:path w="5433770" h="2479775">
                <a:moveTo>
                  <a:pt x="0" y="0"/>
                </a:moveTo>
                <a:lnTo>
                  <a:pt x="5433769" y="0"/>
                </a:lnTo>
                <a:lnTo>
                  <a:pt x="5433769" y="2479774"/>
                </a:lnTo>
                <a:lnTo>
                  <a:pt x="0" y="247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40435" y="1338390"/>
            <a:ext cx="6084732" cy="4114800"/>
          </a:xfrm>
          <a:custGeom>
            <a:avLst/>
            <a:gdLst/>
            <a:ahLst/>
            <a:cxnLst/>
            <a:rect l="l" t="t" r="r" b="b"/>
            <a:pathLst>
              <a:path w="6084732" h="4114800">
                <a:moveTo>
                  <a:pt x="0" y="0"/>
                </a:moveTo>
                <a:lnTo>
                  <a:pt x="6084732" y="0"/>
                </a:lnTo>
                <a:lnTo>
                  <a:pt x="6084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1028700"/>
            <a:ext cx="8229600" cy="82296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6299" t="-14722" r="-90985" b="-3629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4986890" y="1028700"/>
            <a:ext cx="2520828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87"/>
              </a:lnSpc>
            </a:pPr>
            <a:r>
              <a:rPr lang="en-US" sz="1932" dirty="0">
                <a:solidFill>
                  <a:srgbClr val="1D1D1D"/>
                </a:solidFill>
                <a:latin typeface="Helios Extended Bold"/>
              </a:rPr>
              <a:t>F. KOLODZIEJ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678223" y="1418520"/>
            <a:ext cx="1138163" cy="1310737"/>
          </a:xfrm>
          <a:custGeom>
            <a:avLst/>
            <a:gdLst/>
            <a:ahLst/>
            <a:cxnLst/>
            <a:rect l="l" t="t" r="r" b="b"/>
            <a:pathLst>
              <a:path w="1138163" h="1310737">
                <a:moveTo>
                  <a:pt x="0" y="0"/>
                </a:moveTo>
                <a:lnTo>
                  <a:pt x="1138164" y="0"/>
                </a:lnTo>
                <a:lnTo>
                  <a:pt x="1138164" y="1310737"/>
                </a:lnTo>
                <a:lnTo>
                  <a:pt x="0" y="1310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860422" y="2826388"/>
            <a:ext cx="2773766" cy="29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7"/>
              </a:lnSpc>
            </a:pPr>
            <a:r>
              <a:rPr lang="en-US" sz="1764" spc="181">
                <a:solidFill>
                  <a:srgbClr val="1D1D1D"/>
                </a:solidFill>
                <a:latin typeface="Telegraf"/>
              </a:rPr>
              <a:t>REAL ESTATE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91033" y="6611493"/>
            <a:ext cx="6468267" cy="264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623"/>
              </a:lnSpc>
              <a:spcBef>
                <a:spcPct val="0"/>
              </a:spcBef>
            </a:pPr>
            <a:r>
              <a:rPr lang="en-US" sz="7199" spc="-230">
                <a:solidFill>
                  <a:srgbClr val="000000"/>
                </a:solidFill>
                <a:latin typeface="Calmius Sans High"/>
              </a:rPr>
              <a:t>Your Real Estate Consultant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07158" y="6933497"/>
            <a:ext cx="5666656" cy="3059994"/>
          </a:xfrm>
          <a:custGeom>
            <a:avLst/>
            <a:gdLst/>
            <a:ahLst/>
            <a:cxnLst/>
            <a:rect l="l" t="t" r="r" b="b"/>
            <a:pathLst>
              <a:path w="5666656" h="3059994">
                <a:moveTo>
                  <a:pt x="0" y="0"/>
                </a:moveTo>
                <a:lnTo>
                  <a:pt x="5666656" y="0"/>
                </a:lnTo>
                <a:lnTo>
                  <a:pt x="5666656" y="3059994"/>
                </a:lnTo>
                <a:lnTo>
                  <a:pt x="0" y="305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364338"/>
            <a:ext cx="7558324" cy="755832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r="-23417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9369544" y="1962150"/>
            <a:ext cx="8918456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439"/>
              </a:lnSpc>
              <a:spcBef>
                <a:spcPct val="0"/>
              </a:spcBef>
            </a:pPr>
            <a:r>
              <a:rPr lang="en-US" sz="6999" spc="-223" dirty="0">
                <a:solidFill>
                  <a:srgbClr val="000000"/>
                </a:solidFill>
                <a:latin typeface="Calmius Sans High"/>
              </a:rPr>
              <a:t>Your Commission: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69544" y="3516742"/>
            <a:ext cx="7889756" cy="285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Public Sans Bold"/>
              </a:rPr>
              <a:t>You have tasked me with:</a:t>
            </a:r>
          </a:p>
          <a:p>
            <a:pPr marL="0" lvl="0" indent="0"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Public Sans Bold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Public Sans"/>
              </a:rPr>
              <a:t>finding the ideal location,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endParaRPr lang="en-US" sz="1800" dirty="0">
              <a:solidFill>
                <a:srgbClr val="000000"/>
              </a:solidFill>
              <a:latin typeface="Public Sans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Public Sans"/>
              </a:rPr>
              <a:t>estimating the cost, and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endParaRPr lang="en-US" sz="1800" dirty="0">
              <a:solidFill>
                <a:srgbClr val="000000"/>
              </a:solidFill>
              <a:latin typeface="Public Sans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Public Sans"/>
              </a:rPr>
              <a:t>determining the timing 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endParaRPr lang="en-US" sz="1800" dirty="0">
              <a:solidFill>
                <a:srgbClr val="000000"/>
              </a:solidFill>
              <a:latin typeface="Public Sans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Public Sans"/>
              </a:rPr>
              <a:t>for your real estate purchase in the King County Area.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46F3257-7BCF-FDA1-64D8-178C2CD9F97B}"/>
              </a:ext>
            </a:extLst>
          </p:cNvPr>
          <p:cNvSpPr txBox="1"/>
          <p:nvPr/>
        </p:nvSpPr>
        <p:spPr>
          <a:xfrm>
            <a:off x="3420843" y="9105900"/>
            <a:ext cx="716638" cy="381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Public Sans"/>
                <a:hlinkClick r:id="rId5" action="ppaction://hlinkfile"/>
              </a:rPr>
              <a:t>Map</a:t>
            </a:r>
            <a:endParaRPr lang="de-DE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7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086350" cy="10287000"/>
            <a:chOff x="0" y="0"/>
            <a:chExt cx="133961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9615" cy="2709333"/>
            </a:xfrm>
            <a:custGeom>
              <a:avLst/>
              <a:gdLst/>
              <a:ahLst/>
              <a:cxnLst/>
              <a:rect l="l" t="t" r="r" b="b"/>
              <a:pathLst>
                <a:path w="1339615" h="2709333">
                  <a:moveTo>
                    <a:pt x="0" y="0"/>
                  </a:moveTo>
                  <a:lnTo>
                    <a:pt x="1339615" y="0"/>
                  </a:lnTo>
                  <a:lnTo>
                    <a:pt x="13396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BFA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3961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0" y="6230538"/>
            <a:ext cx="7025906" cy="4969232"/>
          </a:xfrm>
          <a:custGeom>
            <a:avLst/>
            <a:gdLst/>
            <a:ahLst/>
            <a:cxnLst/>
            <a:rect l="l" t="t" r="r" b="b"/>
            <a:pathLst>
              <a:path w="7025906" h="4969232">
                <a:moveTo>
                  <a:pt x="7025906" y="0"/>
                </a:moveTo>
                <a:lnTo>
                  <a:pt x="0" y="0"/>
                </a:lnTo>
                <a:lnTo>
                  <a:pt x="0" y="4969232"/>
                </a:lnTo>
                <a:lnTo>
                  <a:pt x="7025906" y="4969232"/>
                </a:lnTo>
                <a:lnTo>
                  <a:pt x="70259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49455">
            <a:off x="-880621" y="1002681"/>
            <a:ext cx="4856177" cy="1191971"/>
          </a:xfrm>
          <a:custGeom>
            <a:avLst/>
            <a:gdLst/>
            <a:ahLst/>
            <a:cxnLst/>
            <a:rect l="l" t="t" r="r" b="b"/>
            <a:pathLst>
              <a:path w="4856177" h="1191971">
                <a:moveTo>
                  <a:pt x="0" y="0"/>
                </a:moveTo>
                <a:lnTo>
                  <a:pt x="4856177" y="0"/>
                </a:lnTo>
                <a:lnTo>
                  <a:pt x="4856177" y="1191971"/>
                </a:lnTo>
                <a:lnTo>
                  <a:pt x="0" y="11919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1028700"/>
            <a:ext cx="8229600" cy="82296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t="-522" b="-52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92247" y="1152525"/>
            <a:ext cx="6698977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439"/>
              </a:lnSpc>
              <a:spcBef>
                <a:spcPct val="0"/>
              </a:spcBef>
            </a:pPr>
            <a:r>
              <a:rPr lang="en-US" sz="6999" spc="-223">
                <a:solidFill>
                  <a:srgbClr val="000000"/>
                </a:solidFill>
                <a:latin typeface="Calmius Sans High"/>
              </a:rPr>
              <a:t>Right Location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92247" y="2665095"/>
            <a:ext cx="7113748" cy="6593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ublic Sans"/>
              </a:rPr>
              <a:t>University District:</a:t>
            </a: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Public Sans"/>
              </a:rPr>
              <a:t>Home to University of Washington campus with diverse dining and cultural venues.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ublic Sans"/>
              </a:rPr>
              <a:t>Capitol Hill:</a:t>
            </a: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Public Sans"/>
              </a:rPr>
              <a:t>Vibrant nightlife, diverse residents, cultural events, and community gatherings.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ublic Sans"/>
              </a:rPr>
              <a:t>Ballard:</a:t>
            </a: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Public Sans"/>
              </a:rPr>
              <a:t>Historic Scandinavian heritage, trendy food scene, and active community engagement.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ublic Sans"/>
              </a:rPr>
              <a:t>Fremont:</a:t>
            </a: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Public Sans"/>
              </a:rPr>
              <a:t>Quirky atmosphere, artistic hub, public art, and lively cafes and boutiques.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ublic Sans"/>
              </a:rPr>
              <a:t>First Hill:</a:t>
            </a: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Public Sans"/>
              </a:rPr>
              <a:t>"Pill Hill" with hospitals, mix of historic and modern buildings, and cultural institutions.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ublic Sans"/>
              </a:rPr>
              <a:t>South Lake Union:</a:t>
            </a: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Public Sans"/>
              </a:rPr>
              <a:t>Tech hub with modern architecture, waterfront parks, dining, and retail options.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ublic Sans"/>
              </a:rPr>
              <a:t>Queen Anne:</a:t>
            </a: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Public Sans"/>
              </a:rPr>
              <a:t>Iconic hilltop neighborhood with panoramic views, historic homes, upscale dining, and family-friendly amenities.</a:t>
            </a:r>
          </a:p>
        </p:txBody>
      </p:sp>
      <p:sp>
        <p:nvSpPr>
          <p:cNvPr id="11" name="Textfeld 10">
            <a:hlinkClick r:id="rId8" action="ppaction://hlinkfile"/>
            <a:extLst>
              <a:ext uri="{FF2B5EF4-FFF2-40B4-BE49-F238E27FC236}">
                <a16:creationId xmlns:a16="http://schemas.microsoft.com/office/drawing/2014/main" id="{6E51EB2D-F3D0-D702-01AF-D0FFCB05B2DD}"/>
              </a:ext>
            </a:extLst>
          </p:cNvPr>
          <p:cNvSpPr txBox="1"/>
          <p:nvPr/>
        </p:nvSpPr>
        <p:spPr>
          <a:xfrm>
            <a:off x="4785181" y="9258300"/>
            <a:ext cx="716638" cy="381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Public Sans"/>
                <a:hlinkClick r:id="rId9" action="ppaction://hlinkfile"/>
              </a:rPr>
              <a:t>Map</a:t>
            </a:r>
            <a:endParaRPr lang="de-DE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20075" y="1962785"/>
            <a:ext cx="6463429" cy="2491358"/>
          </a:xfrm>
          <a:custGeom>
            <a:avLst/>
            <a:gdLst/>
            <a:ahLst/>
            <a:cxnLst/>
            <a:rect l="l" t="t" r="r" b="b"/>
            <a:pathLst>
              <a:path w="6463429" h="2491358">
                <a:moveTo>
                  <a:pt x="0" y="0"/>
                </a:moveTo>
                <a:lnTo>
                  <a:pt x="6463429" y="0"/>
                </a:lnTo>
                <a:lnTo>
                  <a:pt x="6463429" y="2491358"/>
                </a:lnTo>
                <a:lnTo>
                  <a:pt x="0" y="249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152525"/>
            <a:ext cx="6698977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439"/>
              </a:lnSpc>
              <a:spcBef>
                <a:spcPct val="0"/>
              </a:spcBef>
            </a:pPr>
            <a:r>
              <a:rPr lang="en-US" sz="6999" spc="-223">
                <a:solidFill>
                  <a:srgbClr val="000000"/>
                </a:solidFill>
                <a:latin typeface="Calmius Sans High"/>
              </a:rPr>
              <a:t>The right price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612877" y="2087245"/>
            <a:ext cx="8229600" cy="82296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8527" r="-9336"/>
              </a:stretch>
            </a:blipFill>
          </p:spPr>
        </p:sp>
      </p:grpSp>
      <p:sp>
        <p:nvSpPr>
          <p:cNvPr id="6" name="Textfeld 5">
            <a:hlinkClick r:id="rId6" action="ppaction://hlinkfile"/>
            <a:extLst>
              <a:ext uri="{FF2B5EF4-FFF2-40B4-BE49-F238E27FC236}">
                <a16:creationId xmlns:a16="http://schemas.microsoft.com/office/drawing/2014/main" id="{0AABAACD-515B-DEF4-C543-1C693CACC9E3}"/>
              </a:ext>
            </a:extLst>
          </p:cNvPr>
          <p:cNvSpPr txBox="1"/>
          <p:nvPr/>
        </p:nvSpPr>
        <p:spPr>
          <a:xfrm>
            <a:off x="5410200" y="9867900"/>
            <a:ext cx="716638" cy="381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Public Sans"/>
                <a:hlinkClick r:id="rId7" action="ppaction://hlinkfile"/>
              </a:rPr>
              <a:t>Map</a:t>
            </a:r>
            <a:endParaRPr lang="de-D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9145759">
            <a:off x="11910362" y="-1538795"/>
            <a:ext cx="8617561" cy="13556505"/>
            <a:chOff x="0" y="0"/>
            <a:chExt cx="11490081" cy="18075340"/>
          </a:xfrm>
        </p:grpSpPr>
        <p:sp>
          <p:nvSpPr>
            <p:cNvPr id="3" name="Freeform 3"/>
            <p:cNvSpPr/>
            <p:nvPr/>
          </p:nvSpPr>
          <p:spPr>
            <a:xfrm flipH="1">
              <a:off x="4375679" y="0"/>
              <a:ext cx="7114402" cy="8220422"/>
            </a:xfrm>
            <a:custGeom>
              <a:avLst/>
              <a:gdLst/>
              <a:ahLst/>
              <a:cxnLst/>
              <a:rect l="l" t="t" r="r" b="b"/>
              <a:pathLst>
                <a:path w="7114402" h="8220422">
                  <a:moveTo>
                    <a:pt x="7114402" y="0"/>
                  </a:moveTo>
                  <a:lnTo>
                    <a:pt x="0" y="0"/>
                  </a:lnTo>
                  <a:lnTo>
                    <a:pt x="0" y="8220422"/>
                  </a:lnTo>
                  <a:lnTo>
                    <a:pt x="7114402" y="8220422"/>
                  </a:lnTo>
                  <a:lnTo>
                    <a:pt x="71144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8909197"/>
              <a:ext cx="7932880" cy="9166143"/>
            </a:xfrm>
            <a:custGeom>
              <a:avLst/>
              <a:gdLst/>
              <a:ahLst/>
              <a:cxnLst/>
              <a:rect l="l" t="t" r="r" b="b"/>
              <a:pathLst>
                <a:path w="7932880" h="9166143">
                  <a:moveTo>
                    <a:pt x="7932880" y="0"/>
                  </a:moveTo>
                  <a:lnTo>
                    <a:pt x="0" y="0"/>
                  </a:lnTo>
                  <a:lnTo>
                    <a:pt x="0" y="9166143"/>
                  </a:lnTo>
                  <a:lnTo>
                    <a:pt x="7932880" y="9166143"/>
                  </a:lnTo>
                  <a:lnTo>
                    <a:pt x="793288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0" y="2722711"/>
            <a:ext cx="13197124" cy="6723255"/>
          </a:xfrm>
          <a:custGeom>
            <a:avLst/>
            <a:gdLst/>
            <a:ahLst/>
            <a:cxnLst/>
            <a:rect l="l" t="t" r="r" b="b"/>
            <a:pathLst>
              <a:path w="12740778" h="6329112">
                <a:moveTo>
                  <a:pt x="0" y="0"/>
                </a:moveTo>
                <a:lnTo>
                  <a:pt x="12740778" y="0"/>
                </a:lnTo>
                <a:lnTo>
                  <a:pt x="12740778" y="6329112"/>
                </a:lnTo>
                <a:lnTo>
                  <a:pt x="0" y="6329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194243"/>
            <a:ext cx="6752256" cy="96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90"/>
              </a:lnSpc>
            </a:pPr>
            <a:r>
              <a:rPr lang="en-US" sz="7000" spc="-224">
                <a:solidFill>
                  <a:srgbClr val="000000"/>
                </a:solidFill>
                <a:latin typeface="Calmius Sans High"/>
              </a:rPr>
              <a:t>The right Time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219575"/>
            <a:ext cx="5171212" cy="6306356"/>
          </a:xfrm>
          <a:custGeom>
            <a:avLst/>
            <a:gdLst/>
            <a:ahLst/>
            <a:cxnLst/>
            <a:rect l="l" t="t" r="r" b="b"/>
            <a:pathLst>
              <a:path w="5171212" h="6306356">
                <a:moveTo>
                  <a:pt x="0" y="0"/>
                </a:moveTo>
                <a:lnTo>
                  <a:pt x="5171212" y="0"/>
                </a:lnTo>
                <a:lnTo>
                  <a:pt x="5171212" y="6306356"/>
                </a:lnTo>
                <a:lnTo>
                  <a:pt x="0" y="630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250322"/>
            <a:ext cx="6698977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439"/>
              </a:lnSpc>
              <a:spcBef>
                <a:spcPct val="0"/>
              </a:spcBef>
            </a:pPr>
            <a:r>
              <a:rPr lang="en-US" sz="6999" spc="-223">
                <a:solidFill>
                  <a:srgbClr val="000000"/>
                </a:solidFill>
                <a:latin typeface="Calmius Sans High"/>
              </a:rPr>
              <a:t>Summary: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44000" y="2994667"/>
            <a:ext cx="8192968" cy="5033010"/>
            <a:chOff x="0" y="0"/>
            <a:chExt cx="10923958" cy="6710680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9373089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000000"/>
                  </a:solidFill>
                  <a:latin typeface="Public Sans Bold"/>
                </a:rPr>
                <a:t>The right Location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58260"/>
              <a:ext cx="9373089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Public Sans Bold"/>
                </a:rPr>
                <a:t>The right Price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448300"/>
              <a:ext cx="9373089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Public Sans Bold"/>
                </a:rPr>
                <a:t>The right Time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90119"/>
              <a:ext cx="10820400" cy="2910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ublic Sans"/>
                </a:rPr>
                <a:t>University District</a:t>
              </a: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ublic Sans"/>
                </a:rPr>
                <a:t>Capitol Hill</a:t>
              </a: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ublic Sans"/>
                </a:rPr>
                <a:t>Ballard</a:t>
              </a: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ublic Sans"/>
                </a:rPr>
                <a:t>Fremont</a:t>
              </a: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ublic Sans"/>
                </a:rPr>
                <a:t>First Hill</a:t>
              </a: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ublic Sans"/>
                </a:rPr>
                <a:t>South Lake Union</a:t>
              </a: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ublic Sans"/>
                </a:rPr>
                <a:t>Queen Anne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584700"/>
              <a:ext cx="10820400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 dirty="0">
                  <a:solidFill>
                    <a:srgbClr val="000000"/>
                  </a:solidFill>
                  <a:latin typeface="Public Sans"/>
                </a:rPr>
                <a:t>Range of $425.000 - $475.000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3558" y="6314440"/>
              <a:ext cx="10820400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ublic Sans"/>
                </a:rPr>
                <a:t>Between December and February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39203" y="0"/>
            <a:ext cx="5148797" cy="10330601"/>
            <a:chOff x="0" y="0"/>
            <a:chExt cx="1356062" cy="27208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6062" cy="2720817"/>
            </a:xfrm>
            <a:custGeom>
              <a:avLst/>
              <a:gdLst/>
              <a:ahLst/>
              <a:cxnLst/>
              <a:rect l="l" t="t" r="r" b="b"/>
              <a:pathLst>
                <a:path w="1356062" h="2720817">
                  <a:moveTo>
                    <a:pt x="0" y="0"/>
                  </a:moveTo>
                  <a:lnTo>
                    <a:pt x="1356062" y="0"/>
                  </a:lnTo>
                  <a:lnTo>
                    <a:pt x="1356062" y="2720817"/>
                  </a:lnTo>
                  <a:lnTo>
                    <a:pt x="0" y="2720817"/>
                  </a:lnTo>
                  <a:close/>
                </a:path>
              </a:pathLst>
            </a:custGeom>
            <a:solidFill>
              <a:srgbClr val="BED7D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56062" cy="275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176351" y="4489403"/>
            <a:ext cx="3074501" cy="2821907"/>
            <a:chOff x="0" y="19311"/>
            <a:chExt cx="4099335" cy="3762542"/>
          </a:xfrm>
        </p:grpSpPr>
        <p:sp>
          <p:nvSpPr>
            <p:cNvPr id="6" name="TextBox 6"/>
            <p:cNvSpPr txBox="1"/>
            <p:nvPr/>
          </p:nvSpPr>
          <p:spPr>
            <a:xfrm>
              <a:off x="395903" y="19311"/>
              <a:ext cx="3293811" cy="3932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13"/>
                </a:lnSpc>
              </a:pPr>
              <a:r>
                <a:rPr lang="en-US" sz="2142" dirty="0">
                  <a:solidFill>
                    <a:srgbClr val="1D1D1D"/>
                  </a:solidFill>
                  <a:latin typeface="Helios Extended Bold"/>
                </a:rPr>
                <a:t>F. KOLODZIEJ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1208624" y="1268608"/>
              <a:ext cx="1682086" cy="1937132"/>
            </a:xfrm>
            <a:custGeom>
              <a:avLst/>
              <a:gdLst/>
              <a:ahLst/>
              <a:cxnLst/>
              <a:rect l="l" t="t" r="r" b="b"/>
              <a:pathLst>
                <a:path w="1682086" h="1937132">
                  <a:moveTo>
                    <a:pt x="0" y="0"/>
                  </a:moveTo>
                  <a:lnTo>
                    <a:pt x="1682087" y="0"/>
                  </a:lnTo>
                  <a:lnTo>
                    <a:pt x="1682087" y="1937132"/>
                  </a:lnTo>
                  <a:lnTo>
                    <a:pt x="0" y="1937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3353421"/>
              <a:ext cx="4099335" cy="42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7"/>
                </a:lnSpc>
              </a:pPr>
              <a:r>
                <a:rPr lang="en-US" sz="1955" spc="201">
                  <a:solidFill>
                    <a:srgbClr val="1D1D1D"/>
                  </a:solidFill>
                  <a:latin typeface="Telegraf"/>
                </a:rPr>
                <a:t>IMMOBILIEN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595588" y="7327265"/>
            <a:ext cx="4236027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Public Sans"/>
              </a:rPr>
              <a:t>F. Kolodziej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Public Sans"/>
              </a:rPr>
              <a:t>Imprint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982216C-2E7F-F455-05C3-89ABB699A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5559" y="1165197"/>
            <a:ext cx="4025795" cy="2682186"/>
          </a:xfrm>
          <a:prstGeom prst="ellipse">
            <a:avLst/>
          </a:prstGeom>
        </p:spPr>
      </p:pic>
      <p:grpSp>
        <p:nvGrpSpPr>
          <p:cNvPr id="17" name="Group 2">
            <a:extLst>
              <a:ext uri="{FF2B5EF4-FFF2-40B4-BE49-F238E27FC236}">
                <a16:creationId xmlns:a16="http://schemas.microsoft.com/office/drawing/2014/main" id="{612E64FA-2EA1-7115-0B5B-E1C9AA54D97A}"/>
              </a:ext>
            </a:extLst>
          </p:cNvPr>
          <p:cNvGrpSpPr/>
          <p:nvPr/>
        </p:nvGrpSpPr>
        <p:grpSpPr>
          <a:xfrm>
            <a:off x="0" y="0"/>
            <a:ext cx="4572000" cy="10287000"/>
            <a:chOff x="0" y="0"/>
            <a:chExt cx="1339615" cy="2709333"/>
          </a:xfrm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B624C94B-6CAE-0EBB-46C9-3449A77BDDEF}"/>
                </a:ext>
              </a:extLst>
            </p:cNvPr>
            <p:cNvSpPr/>
            <p:nvPr/>
          </p:nvSpPr>
          <p:spPr>
            <a:xfrm>
              <a:off x="0" y="0"/>
              <a:ext cx="1339615" cy="2709333"/>
            </a:xfrm>
            <a:custGeom>
              <a:avLst/>
              <a:gdLst/>
              <a:ahLst/>
              <a:cxnLst/>
              <a:rect l="l" t="t" r="r" b="b"/>
              <a:pathLst>
                <a:path w="1339615" h="2709333">
                  <a:moveTo>
                    <a:pt x="0" y="0"/>
                  </a:moveTo>
                  <a:lnTo>
                    <a:pt x="1339615" y="0"/>
                  </a:lnTo>
                  <a:lnTo>
                    <a:pt x="13396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BFAF"/>
            </a:solidFill>
          </p:spPr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E74778BC-28DE-A233-0DED-6B73FF7C582A}"/>
                </a:ext>
              </a:extLst>
            </p:cNvPr>
            <p:cNvSpPr txBox="1"/>
            <p:nvPr/>
          </p:nvSpPr>
          <p:spPr>
            <a:xfrm>
              <a:off x="0" y="-38100"/>
              <a:ext cx="133961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6"/>
                </a:lnSpc>
              </a:pPr>
              <a:endParaRPr/>
            </a:p>
          </p:txBody>
        </p:sp>
      </p:grpSp>
      <p:grpSp>
        <p:nvGrpSpPr>
          <p:cNvPr id="20" name="Group 2">
            <a:extLst>
              <a:ext uri="{FF2B5EF4-FFF2-40B4-BE49-F238E27FC236}">
                <a16:creationId xmlns:a16="http://schemas.microsoft.com/office/drawing/2014/main" id="{2A16BD94-404F-B1BF-C3F6-6C1697C73576}"/>
              </a:ext>
            </a:extLst>
          </p:cNvPr>
          <p:cNvGrpSpPr/>
          <p:nvPr/>
        </p:nvGrpSpPr>
        <p:grpSpPr>
          <a:xfrm>
            <a:off x="-57139" y="-1562100"/>
            <a:ext cx="8617561" cy="13556505"/>
            <a:chOff x="0" y="0"/>
            <a:chExt cx="11490081" cy="18075340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8928363E-C3D9-4458-E2EC-3A76B1BCF3D3}"/>
                </a:ext>
              </a:extLst>
            </p:cNvPr>
            <p:cNvSpPr/>
            <p:nvPr/>
          </p:nvSpPr>
          <p:spPr>
            <a:xfrm flipH="1">
              <a:off x="4375679" y="0"/>
              <a:ext cx="7114402" cy="8220422"/>
            </a:xfrm>
            <a:custGeom>
              <a:avLst/>
              <a:gdLst/>
              <a:ahLst/>
              <a:cxnLst/>
              <a:rect l="l" t="t" r="r" b="b"/>
              <a:pathLst>
                <a:path w="7114402" h="8220422">
                  <a:moveTo>
                    <a:pt x="7114402" y="0"/>
                  </a:moveTo>
                  <a:lnTo>
                    <a:pt x="0" y="0"/>
                  </a:lnTo>
                  <a:lnTo>
                    <a:pt x="0" y="8220422"/>
                  </a:lnTo>
                  <a:lnTo>
                    <a:pt x="7114402" y="8220422"/>
                  </a:lnTo>
                  <a:lnTo>
                    <a:pt x="7114402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9F359FE2-74D4-0841-BB4C-E7634FAC1EC2}"/>
                </a:ext>
              </a:extLst>
            </p:cNvPr>
            <p:cNvSpPr/>
            <p:nvPr/>
          </p:nvSpPr>
          <p:spPr>
            <a:xfrm flipH="1">
              <a:off x="0" y="8909197"/>
              <a:ext cx="7932880" cy="9166143"/>
            </a:xfrm>
            <a:custGeom>
              <a:avLst/>
              <a:gdLst/>
              <a:ahLst/>
              <a:cxnLst/>
              <a:rect l="l" t="t" r="r" b="b"/>
              <a:pathLst>
                <a:path w="7932880" h="9166143">
                  <a:moveTo>
                    <a:pt x="7932880" y="0"/>
                  </a:moveTo>
                  <a:lnTo>
                    <a:pt x="0" y="0"/>
                  </a:lnTo>
                  <a:lnTo>
                    <a:pt x="0" y="9166143"/>
                  </a:lnTo>
                  <a:lnTo>
                    <a:pt x="7932880" y="9166143"/>
                  </a:lnTo>
                  <a:lnTo>
                    <a:pt x="793288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-7618931">
            <a:off x="-130358" y="2237343"/>
            <a:ext cx="4946415" cy="2257364"/>
          </a:xfrm>
          <a:custGeom>
            <a:avLst/>
            <a:gdLst/>
            <a:ahLst/>
            <a:cxnLst/>
            <a:rect l="l" t="t" r="r" b="b"/>
            <a:pathLst>
              <a:path w="4946415" h="2257364">
                <a:moveTo>
                  <a:pt x="0" y="0"/>
                </a:moveTo>
                <a:lnTo>
                  <a:pt x="4946415" y="0"/>
                </a:lnTo>
                <a:lnTo>
                  <a:pt x="4946415" y="2257364"/>
                </a:lnTo>
                <a:lnTo>
                  <a:pt x="0" y="22573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0E34F5BB-5ABD-982F-6A28-32940295EC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76351" y="8243071"/>
            <a:ext cx="3877392" cy="944962"/>
          </a:xfrm>
          <a:prstGeom prst="rect">
            <a:avLst/>
          </a:prstGeom>
        </p:spPr>
      </p:pic>
      <p:sp>
        <p:nvSpPr>
          <p:cNvPr id="34" name="TextBox 4">
            <a:extLst>
              <a:ext uri="{FF2B5EF4-FFF2-40B4-BE49-F238E27FC236}">
                <a16:creationId xmlns:a16="http://schemas.microsoft.com/office/drawing/2014/main" id="{AB638E28-7F23-9F5E-29D9-9683F0D00C21}"/>
              </a:ext>
            </a:extLst>
          </p:cNvPr>
          <p:cNvSpPr txBox="1"/>
          <p:nvPr/>
        </p:nvSpPr>
        <p:spPr>
          <a:xfrm>
            <a:off x="6641837" y="5284454"/>
            <a:ext cx="5460218" cy="1705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439"/>
              </a:lnSpc>
              <a:spcBef>
                <a:spcPct val="0"/>
              </a:spcBef>
            </a:pPr>
            <a:r>
              <a:rPr lang="en-US" sz="6999" u="none" strike="noStrike" spc="-223" dirty="0">
                <a:solidFill>
                  <a:srgbClr val="000000"/>
                </a:solidFill>
                <a:latin typeface="Calmius Sans High"/>
              </a:rPr>
              <a:t>Thank you for your </a:t>
            </a:r>
            <a:r>
              <a:rPr lang="en-US" sz="6999" u="none" strike="noStrike" spc="-223" dirty="0" err="1">
                <a:solidFill>
                  <a:srgbClr val="000000"/>
                </a:solidFill>
                <a:latin typeface="Calmius Sans High"/>
              </a:rPr>
              <a:t>Tust</a:t>
            </a:r>
            <a:r>
              <a:rPr lang="en-US" sz="6999" u="none" strike="noStrike" spc="-223" dirty="0">
                <a:solidFill>
                  <a:srgbClr val="000000"/>
                </a:solidFill>
                <a:latin typeface="Calmius Sans High"/>
              </a:rPr>
              <a:t>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</Words>
  <Application>Microsoft Office PowerPoint</Application>
  <PresentationFormat>Benutzerdefiniert</PresentationFormat>
  <Paragraphs>63</Paragraphs>
  <Slides>7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5" baseType="lpstr">
      <vt:lpstr>Calmius Sans High</vt:lpstr>
      <vt:lpstr>Helios Extended Bold</vt:lpstr>
      <vt:lpstr>Public Sans Bold</vt:lpstr>
      <vt:lpstr>Public Sans</vt:lpstr>
      <vt:lpstr>Telegraf</vt:lpstr>
      <vt:lpstr>Calibri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Unternehmenspräsentation für Immobilienagentur in illustriertem Stil in Apricot Weiß Blau</dc:title>
  <cp:lastModifiedBy>Felix Kolodziej</cp:lastModifiedBy>
  <cp:revision>4</cp:revision>
  <dcterms:created xsi:type="dcterms:W3CDTF">2006-08-16T00:00:00Z</dcterms:created>
  <dcterms:modified xsi:type="dcterms:W3CDTF">2024-06-19T11:06:31Z</dcterms:modified>
  <dc:identifier>DAGIkFPydpw</dc:identifier>
</cp:coreProperties>
</file>